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81" r:id="rId1"/>
  </p:sldMasterIdLst>
  <p:sldIdLst>
    <p:sldId id="261" r:id="rId2"/>
    <p:sldId id="262" r:id="rId3"/>
    <p:sldId id="263" r:id="rId4"/>
    <p:sldId id="264" r:id="rId5"/>
    <p:sldId id="266" r:id="rId6"/>
    <p:sldId id="267" r:id="rId7"/>
    <p:sldId id="271" r:id="rId8"/>
    <p:sldId id="268" r:id="rId9"/>
    <p:sldId id="269" r:id="rId10"/>
    <p:sldId id="270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0" d="100"/>
          <a:sy n="70" d="100"/>
        </p:scale>
        <p:origin x="80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.kostadinova\Desktop\&#1053;&#1042;&#1054;10%202024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Sheet2!$B$1</c:f>
              <c:strCache>
                <c:ptCount val="1"/>
                <c:pt idx="0">
                  <c:v>2022 г.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bg-BG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Sheet2!$A$2:$A$3</c:f>
              <c:strCache>
                <c:ptCount val="2"/>
                <c:pt idx="0">
                  <c:v>БЕЛ</c:v>
                </c:pt>
                <c:pt idx="1">
                  <c:v>М</c:v>
                </c:pt>
              </c:strCache>
            </c:strRef>
          </c:cat>
          <c:val>
            <c:numRef>
              <c:f>Sheet2!$B$2:$B$3</c:f>
              <c:numCache>
                <c:formatCode>General</c:formatCode>
                <c:ptCount val="2"/>
                <c:pt idx="0">
                  <c:v>43.16</c:v>
                </c:pt>
                <c:pt idx="1">
                  <c:v>32.28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3EE-4471-BBE1-D350112B8D19}"/>
            </c:ext>
          </c:extLst>
        </c:ser>
        <c:ser>
          <c:idx val="1"/>
          <c:order val="1"/>
          <c:tx>
            <c:strRef>
              <c:f>Sheet2!$C$1</c:f>
              <c:strCache>
                <c:ptCount val="1"/>
                <c:pt idx="0">
                  <c:v>2023 г.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bg-BG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Sheet2!$A$2:$A$3</c:f>
              <c:strCache>
                <c:ptCount val="2"/>
                <c:pt idx="0">
                  <c:v>БЕЛ</c:v>
                </c:pt>
                <c:pt idx="1">
                  <c:v>М</c:v>
                </c:pt>
              </c:strCache>
            </c:strRef>
          </c:cat>
          <c:val>
            <c:numRef>
              <c:f>Sheet2!$C$2:$C$3</c:f>
              <c:numCache>
                <c:formatCode>General</c:formatCode>
                <c:ptCount val="2"/>
                <c:pt idx="0">
                  <c:v>49.44</c:v>
                </c:pt>
                <c:pt idx="1">
                  <c:v>34.5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3EE-4471-BBE1-D350112B8D19}"/>
            </c:ext>
          </c:extLst>
        </c:ser>
        <c:ser>
          <c:idx val="2"/>
          <c:order val="2"/>
          <c:tx>
            <c:strRef>
              <c:f>Sheet2!$D$1</c:f>
              <c:strCache>
                <c:ptCount val="1"/>
                <c:pt idx="0">
                  <c:v>2024 г.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bg-BG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Sheet2!$A$2:$A$3</c:f>
              <c:strCache>
                <c:ptCount val="2"/>
                <c:pt idx="0">
                  <c:v>БЕЛ</c:v>
                </c:pt>
                <c:pt idx="1">
                  <c:v>М</c:v>
                </c:pt>
              </c:strCache>
            </c:strRef>
          </c:cat>
          <c:val>
            <c:numRef>
              <c:f>Sheet2!$D$2:$D$3</c:f>
              <c:numCache>
                <c:formatCode>General</c:formatCode>
                <c:ptCount val="2"/>
                <c:pt idx="0">
                  <c:v>49.4</c:v>
                </c:pt>
                <c:pt idx="1">
                  <c:v>33.1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3EE-4471-BBE1-D350112B8D1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003384448"/>
        <c:axId val="1003381120"/>
      </c:barChart>
      <c:catAx>
        <c:axId val="10033844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bg-BG"/>
          </a:p>
        </c:txPr>
        <c:crossAx val="1003381120"/>
        <c:crosses val="autoZero"/>
        <c:auto val="1"/>
        <c:lblAlgn val="ctr"/>
        <c:lblOffset val="100"/>
        <c:noMultiLvlLbl val="0"/>
      </c:catAx>
      <c:valAx>
        <c:axId val="10033811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bg-BG"/>
          </a:p>
        </c:txPr>
        <c:crossAx val="10033844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bg-BG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bg-BG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bg-BG" sz="1100" i="1"/>
              <a:t>Два поредни випуска</a:t>
            </a:r>
            <a:endParaRPr lang="en-US" sz="1100" i="1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bg-BG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Sheet3!$C$2</c:f>
              <c:strCache>
                <c:ptCount val="1"/>
                <c:pt idx="0">
                  <c:v>2023 г.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bg-BG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Sheet3!$B$3:$B$8</c:f>
              <c:strCache>
                <c:ptCount val="6"/>
                <c:pt idx="0">
                  <c:v>100 т. БЕЛ</c:v>
                </c:pt>
                <c:pt idx="1">
                  <c:v>100 т. М</c:v>
                </c:pt>
                <c:pt idx="2">
                  <c:v>0 т. БЕЛ</c:v>
                </c:pt>
                <c:pt idx="3">
                  <c:v>0 т. М</c:v>
                </c:pt>
                <c:pt idx="4">
                  <c:v>100 т. и на двата изпита</c:v>
                </c:pt>
                <c:pt idx="5">
                  <c:v>0 т. и на двата изпита</c:v>
                </c:pt>
              </c:strCache>
            </c:strRef>
          </c:cat>
          <c:val>
            <c:numRef>
              <c:f>Sheet3!$C$3:$C$8</c:f>
              <c:numCache>
                <c:formatCode>General</c:formatCode>
                <c:ptCount val="6"/>
                <c:pt idx="0">
                  <c:v>1</c:v>
                </c:pt>
                <c:pt idx="1">
                  <c:v>329</c:v>
                </c:pt>
                <c:pt idx="2">
                  <c:v>74</c:v>
                </c:pt>
                <c:pt idx="3">
                  <c:v>168</c:v>
                </c:pt>
                <c:pt idx="4">
                  <c:v>1</c:v>
                </c:pt>
                <c:pt idx="5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050-4BA9-B822-C76DD5711428}"/>
            </c:ext>
          </c:extLst>
        </c:ser>
        <c:ser>
          <c:idx val="1"/>
          <c:order val="1"/>
          <c:tx>
            <c:strRef>
              <c:f>Sheet3!$D$2</c:f>
              <c:strCache>
                <c:ptCount val="1"/>
                <c:pt idx="0">
                  <c:v>2024 г.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bg-BG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Sheet3!$B$3:$B$8</c:f>
              <c:strCache>
                <c:ptCount val="6"/>
                <c:pt idx="0">
                  <c:v>100 т. БЕЛ</c:v>
                </c:pt>
                <c:pt idx="1">
                  <c:v>100 т. М</c:v>
                </c:pt>
                <c:pt idx="2">
                  <c:v>0 т. БЕЛ</c:v>
                </c:pt>
                <c:pt idx="3">
                  <c:v>0 т. М</c:v>
                </c:pt>
                <c:pt idx="4">
                  <c:v>100 т. и на двата изпита</c:v>
                </c:pt>
                <c:pt idx="5">
                  <c:v>0 т. и на двата изпита</c:v>
                </c:pt>
              </c:strCache>
            </c:strRef>
          </c:cat>
          <c:val>
            <c:numRef>
              <c:f>Sheet3!$D$3:$D$8</c:f>
              <c:numCache>
                <c:formatCode>General</c:formatCode>
                <c:ptCount val="6"/>
                <c:pt idx="0">
                  <c:v>1</c:v>
                </c:pt>
                <c:pt idx="1">
                  <c:v>379</c:v>
                </c:pt>
                <c:pt idx="2">
                  <c:v>64</c:v>
                </c:pt>
                <c:pt idx="3">
                  <c:v>143</c:v>
                </c:pt>
                <c:pt idx="4">
                  <c:v>1</c:v>
                </c:pt>
                <c:pt idx="5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050-4BA9-B822-C76DD571142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986208431"/>
        <c:axId val="986212175"/>
      </c:barChart>
      <c:catAx>
        <c:axId val="98620843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bg-BG"/>
          </a:p>
        </c:txPr>
        <c:crossAx val="986212175"/>
        <c:crosses val="autoZero"/>
        <c:auto val="1"/>
        <c:lblAlgn val="ctr"/>
        <c:lblOffset val="100"/>
        <c:noMultiLvlLbl val="0"/>
      </c:catAx>
      <c:valAx>
        <c:axId val="98621217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bg-BG"/>
          </a:p>
        </c:txPr>
        <c:crossAx val="98620843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bg-BG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bg-BG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bg-BG" sz="1100" i="1"/>
              <a:t>Същият випуск на НВО7 през 2021 г.</a:t>
            </a:r>
            <a:endParaRPr lang="en-US" sz="1100" i="1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bg-BG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Sheet3!$C$13</c:f>
              <c:strCache>
                <c:ptCount val="1"/>
                <c:pt idx="0">
                  <c:v>2021 г.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bg-BG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Sheet3!$B$14:$B$19</c:f>
              <c:strCache>
                <c:ptCount val="6"/>
                <c:pt idx="0">
                  <c:v>100 т. БЕЛ</c:v>
                </c:pt>
                <c:pt idx="1">
                  <c:v>100 т. М</c:v>
                </c:pt>
                <c:pt idx="2">
                  <c:v>0 т. БЕЛ</c:v>
                </c:pt>
                <c:pt idx="3">
                  <c:v>0 т. М</c:v>
                </c:pt>
                <c:pt idx="4">
                  <c:v>100 т. и на двата изпита</c:v>
                </c:pt>
                <c:pt idx="5">
                  <c:v>0 т. и на двата изпита</c:v>
                </c:pt>
              </c:strCache>
            </c:strRef>
          </c:cat>
          <c:val>
            <c:numRef>
              <c:f>Sheet3!$C$14:$C$19</c:f>
              <c:numCache>
                <c:formatCode>General</c:formatCode>
                <c:ptCount val="6"/>
                <c:pt idx="0">
                  <c:v>14</c:v>
                </c:pt>
                <c:pt idx="1">
                  <c:v>152</c:v>
                </c:pt>
                <c:pt idx="2">
                  <c:v>223</c:v>
                </c:pt>
                <c:pt idx="3">
                  <c:v>208</c:v>
                </c:pt>
                <c:pt idx="4">
                  <c:v>3</c:v>
                </c:pt>
                <c:pt idx="5">
                  <c:v>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619-4A1E-8C51-82EF58CF15BA}"/>
            </c:ext>
          </c:extLst>
        </c:ser>
        <c:ser>
          <c:idx val="1"/>
          <c:order val="1"/>
          <c:tx>
            <c:strRef>
              <c:f>Sheet3!$D$13</c:f>
              <c:strCache>
                <c:ptCount val="1"/>
                <c:pt idx="0">
                  <c:v>2024 г.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bg-BG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Sheet3!$B$14:$B$19</c:f>
              <c:strCache>
                <c:ptCount val="6"/>
                <c:pt idx="0">
                  <c:v>100 т. БЕЛ</c:v>
                </c:pt>
                <c:pt idx="1">
                  <c:v>100 т. М</c:v>
                </c:pt>
                <c:pt idx="2">
                  <c:v>0 т. БЕЛ</c:v>
                </c:pt>
                <c:pt idx="3">
                  <c:v>0 т. М</c:v>
                </c:pt>
                <c:pt idx="4">
                  <c:v>100 т. и на двата изпита</c:v>
                </c:pt>
                <c:pt idx="5">
                  <c:v>0 т. и на двата изпита</c:v>
                </c:pt>
              </c:strCache>
            </c:strRef>
          </c:cat>
          <c:val>
            <c:numRef>
              <c:f>Sheet3!$D$14:$D$19</c:f>
              <c:numCache>
                <c:formatCode>General</c:formatCode>
                <c:ptCount val="6"/>
                <c:pt idx="0">
                  <c:v>1</c:v>
                </c:pt>
                <c:pt idx="1">
                  <c:v>379</c:v>
                </c:pt>
                <c:pt idx="2">
                  <c:v>64</c:v>
                </c:pt>
                <c:pt idx="3">
                  <c:v>143</c:v>
                </c:pt>
                <c:pt idx="4">
                  <c:v>1</c:v>
                </c:pt>
                <c:pt idx="5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619-4A1E-8C51-82EF58CF15B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944610719"/>
        <c:axId val="944607391"/>
      </c:barChart>
      <c:catAx>
        <c:axId val="94461071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bg-BG"/>
          </a:p>
        </c:txPr>
        <c:crossAx val="944607391"/>
        <c:crosses val="autoZero"/>
        <c:auto val="1"/>
        <c:lblAlgn val="ctr"/>
        <c:lblOffset val="100"/>
        <c:noMultiLvlLbl val="0"/>
      </c:catAx>
      <c:valAx>
        <c:axId val="94460739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bg-BG"/>
          </a:p>
        </c:txPr>
        <c:crossAx val="94461071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bg-BG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bg-BG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100" b="0" i="1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bg-BG" sz="1100" i="1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1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bg-BG"/>
        </a:p>
      </c:txPr>
    </c:title>
    <c:autoTitleDeleted val="0"/>
    <c:plotArea>
      <c:layout>
        <c:manualLayout>
          <c:layoutTarget val="inner"/>
          <c:xMode val="edge"/>
          <c:yMode val="edge"/>
          <c:x val="6.6718333451732406E-2"/>
          <c:y val="0.19966121718257238"/>
          <c:w val="0.91331343561774947"/>
          <c:h val="0.42301557509591625"/>
        </c:manualLayout>
      </c:layout>
      <c:lineChart>
        <c:grouping val="standard"/>
        <c:varyColors val="0"/>
        <c:ser>
          <c:idx val="0"/>
          <c:order val="0"/>
          <c:tx>
            <c:strRef>
              <c:f>'Sheet1 (2)'!$B$1</c:f>
              <c:strCache>
                <c:ptCount val="1"/>
                <c:pt idx="0">
                  <c:v>БЕЛ 2024</c:v>
                </c:pt>
              </c:strCache>
            </c:strRef>
          </c:tx>
          <c:spPr>
            <a:ln w="28575" cap="rnd">
              <a:solidFill>
                <a:srgbClr val="00B050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bg-BG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'Sheet1 (2)'!$A$2:$A$29</c:f>
              <c:strCache>
                <c:ptCount val="28"/>
                <c:pt idx="0">
                  <c:v>СОФИЯ-ГРАД</c:v>
                </c:pt>
                <c:pt idx="1">
                  <c:v>СМОЛЯН</c:v>
                </c:pt>
                <c:pt idx="2">
                  <c:v>ВАРНА</c:v>
                </c:pt>
                <c:pt idx="3">
                  <c:v>ПЕРНИК</c:v>
                </c:pt>
                <c:pt idx="4">
                  <c:v>РУСЕ</c:v>
                </c:pt>
                <c:pt idx="5">
                  <c:v>БУРГАС</c:v>
                </c:pt>
                <c:pt idx="6">
                  <c:v>ВЕЛИКО ТЪРНОВО</c:v>
                </c:pt>
                <c:pt idx="7">
                  <c:v>ГАБРОВО</c:v>
                </c:pt>
                <c:pt idx="8">
                  <c:v>СОФИЯ-ОБЛАСТ</c:v>
                </c:pt>
                <c:pt idx="9">
                  <c:v>СТАРА ЗАГОРА</c:v>
                </c:pt>
                <c:pt idx="10">
                  <c:v>ПЛОВДИВ</c:v>
                </c:pt>
                <c:pt idx="11">
                  <c:v>БЛАГОЕВГРАД</c:v>
                </c:pt>
                <c:pt idx="12">
                  <c:v>КЮСТЕНДИЛ</c:v>
                </c:pt>
                <c:pt idx="13">
                  <c:v>ЛОВЕЧ</c:v>
                </c:pt>
                <c:pt idx="14">
                  <c:v>ДОБРИЧ</c:v>
                </c:pt>
                <c:pt idx="15">
                  <c:v>ВИДИН</c:v>
                </c:pt>
                <c:pt idx="16">
                  <c:v>ПАЗАРДЖИК</c:v>
                </c:pt>
                <c:pt idx="17">
                  <c:v>ПЛЕВЕН</c:v>
                </c:pt>
                <c:pt idx="18">
                  <c:v>ВРАЦА</c:v>
                </c:pt>
                <c:pt idx="19">
                  <c:v>ХАСКОВО</c:v>
                </c:pt>
                <c:pt idx="20">
                  <c:v>ШУМЕН</c:v>
                </c:pt>
                <c:pt idx="21">
                  <c:v>СЛИВЕН</c:v>
                </c:pt>
                <c:pt idx="22">
                  <c:v>ЯМБОЛ</c:v>
                </c:pt>
                <c:pt idx="23">
                  <c:v>МОНТАНА</c:v>
                </c:pt>
                <c:pt idx="24">
                  <c:v>ТЪРГОВИЩЕ</c:v>
                </c:pt>
                <c:pt idx="25">
                  <c:v>СИЛИСТРА</c:v>
                </c:pt>
                <c:pt idx="26">
                  <c:v>КЪРДЖАЛИ</c:v>
                </c:pt>
                <c:pt idx="27">
                  <c:v>РАЗГРАД</c:v>
                </c:pt>
              </c:strCache>
            </c:strRef>
          </c:cat>
          <c:val>
            <c:numRef>
              <c:f>'Sheet1 (2)'!$B$2:$B$29</c:f>
              <c:numCache>
                <c:formatCode>0.00</c:formatCode>
                <c:ptCount val="28"/>
                <c:pt idx="0">
                  <c:v>56.85</c:v>
                </c:pt>
                <c:pt idx="1">
                  <c:v>53.94</c:v>
                </c:pt>
                <c:pt idx="2">
                  <c:v>53.32</c:v>
                </c:pt>
                <c:pt idx="3">
                  <c:v>51.28</c:v>
                </c:pt>
                <c:pt idx="4">
                  <c:v>50.57</c:v>
                </c:pt>
                <c:pt idx="5">
                  <c:v>49.4</c:v>
                </c:pt>
                <c:pt idx="6">
                  <c:v>48.77</c:v>
                </c:pt>
                <c:pt idx="7">
                  <c:v>48.61</c:v>
                </c:pt>
                <c:pt idx="8">
                  <c:v>48.16</c:v>
                </c:pt>
                <c:pt idx="9">
                  <c:v>48.06</c:v>
                </c:pt>
                <c:pt idx="10">
                  <c:v>48.05</c:v>
                </c:pt>
                <c:pt idx="11">
                  <c:v>47.73</c:v>
                </c:pt>
                <c:pt idx="12">
                  <c:v>47.04</c:v>
                </c:pt>
                <c:pt idx="13">
                  <c:v>46.44</c:v>
                </c:pt>
                <c:pt idx="14">
                  <c:v>45.87</c:v>
                </c:pt>
                <c:pt idx="15">
                  <c:v>45.87</c:v>
                </c:pt>
                <c:pt idx="16">
                  <c:v>45.8</c:v>
                </c:pt>
                <c:pt idx="17">
                  <c:v>45.59</c:v>
                </c:pt>
                <c:pt idx="18">
                  <c:v>44.69</c:v>
                </c:pt>
                <c:pt idx="19">
                  <c:v>44.42</c:v>
                </c:pt>
                <c:pt idx="20">
                  <c:v>44.35</c:v>
                </c:pt>
                <c:pt idx="21">
                  <c:v>43.86</c:v>
                </c:pt>
                <c:pt idx="22">
                  <c:v>43.86</c:v>
                </c:pt>
                <c:pt idx="23">
                  <c:v>43.24</c:v>
                </c:pt>
                <c:pt idx="24">
                  <c:v>42.08</c:v>
                </c:pt>
                <c:pt idx="25">
                  <c:v>41.5</c:v>
                </c:pt>
                <c:pt idx="26">
                  <c:v>41.37</c:v>
                </c:pt>
                <c:pt idx="27">
                  <c:v>40.4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5C0-4A34-AC4D-2DEFBDF4E944}"/>
            </c:ext>
          </c:extLst>
        </c:ser>
        <c:ser>
          <c:idx val="1"/>
          <c:order val="1"/>
          <c:tx>
            <c:strRef>
              <c:f>'Sheet1 (2)'!$C$1</c:f>
              <c:strCache>
                <c:ptCount val="1"/>
                <c:pt idx="0">
                  <c:v>М 2024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bg-BG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'Sheet1 (2)'!$A$2:$A$29</c:f>
              <c:strCache>
                <c:ptCount val="28"/>
                <c:pt idx="0">
                  <c:v>СОФИЯ-ГРАД</c:v>
                </c:pt>
                <c:pt idx="1">
                  <c:v>СМОЛЯН</c:v>
                </c:pt>
                <c:pt idx="2">
                  <c:v>ВАРНА</c:v>
                </c:pt>
                <c:pt idx="3">
                  <c:v>ПЕРНИК</c:v>
                </c:pt>
                <c:pt idx="4">
                  <c:v>РУСЕ</c:v>
                </c:pt>
                <c:pt idx="5">
                  <c:v>БУРГАС</c:v>
                </c:pt>
                <c:pt idx="6">
                  <c:v>ВЕЛИКО ТЪРНОВО</c:v>
                </c:pt>
                <c:pt idx="7">
                  <c:v>ГАБРОВО</c:v>
                </c:pt>
                <c:pt idx="8">
                  <c:v>СОФИЯ-ОБЛАСТ</c:v>
                </c:pt>
                <c:pt idx="9">
                  <c:v>СТАРА ЗАГОРА</c:v>
                </c:pt>
                <c:pt idx="10">
                  <c:v>ПЛОВДИВ</c:v>
                </c:pt>
                <c:pt idx="11">
                  <c:v>БЛАГОЕВГРАД</c:v>
                </c:pt>
                <c:pt idx="12">
                  <c:v>КЮСТЕНДИЛ</c:v>
                </c:pt>
                <c:pt idx="13">
                  <c:v>ЛОВЕЧ</c:v>
                </c:pt>
                <c:pt idx="14">
                  <c:v>ДОБРИЧ</c:v>
                </c:pt>
                <c:pt idx="15">
                  <c:v>ВИДИН</c:v>
                </c:pt>
                <c:pt idx="16">
                  <c:v>ПАЗАРДЖИК</c:v>
                </c:pt>
                <c:pt idx="17">
                  <c:v>ПЛЕВЕН</c:v>
                </c:pt>
                <c:pt idx="18">
                  <c:v>ВРАЦА</c:v>
                </c:pt>
                <c:pt idx="19">
                  <c:v>ХАСКОВО</c:v>
                </c:pt>
                <c:pt idx="20">
                  <c:v>ШУМЕН</c:v>
                </c:pt>
                <c:pt idx="21">
                  <c:v>СЛИВЕН</c:v>
                </c:pt>
                <c:pt idx="22">
                  <c:v>ЯМБОЛ</c:v>
                </c:pt>
                <c:pt idx="23">
                  <c:v>МОНТАНА</c:v>
                </c:pt>
                <c:pt idx="24">
                  <c:v>ТЪРГОВИЩЕ</c:v>
                </c:pt>
                <c:pt idx="25">
                  <c:v>СИЛИСТРА</c:v>
                </c:pt>
                <c:pt idx="26">
                  <c:v>КЪРДЖАЛИ</c:v>
                </c:pt>
                <c:pt idx="27">
                  <c:v>РАЗГРАД</c:v>
                </c:pt>
              </c:strCache>
            </c:strRef>
          </c:cat>
          <c:val>
            <c:numRef>
              <c:f>'Sheet1 (2)'!$C$2:$C$29</c:f>
              <c:numCache>
                <c:formatCode>General</c:formatCode>
                <c:ptCount val="28"/>
                <c:pt idx="0">
                  <c:v>39.200000000000003</c:v>
                </c:pt>
                <c:pt idx="1">
                  <c:v>39</c:v>
                </c:pt>
                <c:pt idx="2">
                  <c:v>36.979999999999997</c:v>
                </c:pt>
                <c:pt idx="3">
                  <c:v>28.34</c:v>
                </c:pt>
                <c:pt idx="4">
                  <c:v>32.33</c:v>
                </c:pt>
                <c:pt idx="5">
                  <c:v>35.06</c:v>
                </c:pt>
                <c:pt idx="6">
                  <c:v>32.26</c:v>
                </c:pt>
                <c:pt idx="7">
                  <c:v>28.34</c:v>
                </c:pt>
                <c:pt idx="8">
                  <c:v>31.62</c:v>
                </c:pt>
                <c:pt idx="9">
                  <c:v>28.48</c:v>
                </c:pt>
                <c:pt idx="10">
                  <c:v>30.96</c:v>
                </c:pt>
                <c:pt idx="11">
                  <c:v>34.25</c:v>
                </c:pt>
                <c:pt idx="12">
                  <c:v>28.29</c:v>
                </c:pt>
                <c:pt idx="13">
                  <c:v>26.96</c:v>
                </c:pt>
                <c:pt idx="14">
                  <c:v>24.72</c:v>
                </c:pt>
                <c:pt idx="15">
                  <c:v>25.78</c:v>
                </c:pt>
                <c:pt idx="16">
                  <c:v>34.79</c:v>
                </c:pt>
                <c:pt idx="17">
                  <c:v>30.2</c:v>
                </c:pt>
                <c:pt idx="18">
                  <c:v>26.55</c:v>
                </c:pt>
                <c:pt idx="19">
                  <c:v>31.56</c:v>
                </c:pt>
                <c:pt idx="20">
                  <c:v>26.36</c:v>
                </c:pt>
                <c:pt idx="21">
                  <c:v>25</c:v>
                </c:pt>
                <c:pt idx="22">
                  <c:v>37.24</c:v>
                </c:pt>
                <c:pt idx="23">
                  <c:v>27.31</c:v>
                </c:pt>
                <c:pt idx="24">
                  <c:v>30</c:v>
                </c:pt>
                <c:pt idx="25">
                  <c:v>32.29</c:v>
                </c:pt>
                <c:pt idx="26">
                  <c:v>34.46</c:v>
                </c:pt>
                <c:pt idx="27">
                  <c:v>24.37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C5C0-4A34-AC4D-2DEFBDF4E94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401981680"/>
        <c:axId val="1401981264"/>
      </c:lineChart>
      <c:catAx>
        <c:axId val="14019816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bg-BG"/>
          </a:p>
        </c:txPr>
        <c:crossAx val="1401981264"/>
        <c:crosses val="autoZero"/>
        <c:auto val="1"/>
        <c:lblAlgn val="ctr"/>
        <c:lblOffset val="100"/>
        <c:noMultiLvlLbl val="0"/>
      </c:catAx>
      <c:valAx>
        <c:axId val="14019812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bg-BG"/>
          </a:p>
        </c:txPr>
        <c:crossAx val="14019816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bg-BG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bg-BG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bg-BG" baseline="0" dirty="0"/>
              <a:t>.</a:t>
            </a:r>
            <a:endParaRPr lang="bg-BG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bg-BG"/>
        </a:p>
      </c:txPr>
    </c:title>
    <c:autoTitleDeleted val="0"/>
    <c:plotArea>
      <c:layout>
        <c:manualLayout>
          <c:layoutTarget val="inner"/>
          <c:xMode val="edge"/>
          <c:yMode val="edge"/>
          <c:x val="7.5644021654653573E-2"/>
          <c:y val="0.16484444444444443"/>
          <c:w val="0.89953928347789014"/>
          <c:h val="0.7734883639545057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 БЕЛ 2023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Sheet1!$A$2:$A$29</c:f>
              <c:strCache>
                <c:ptCount val="28"/>
                <c:pt idx="0">
                  <c:v>ЛОВЕЧ</c:v>
                </c:pt>
                <c:pt idx="1">
                  <c:v>СОФИЯ-ОБЛАСТ</c:v>
                </c:pt>
                <c:pt idx="2">
                  <c:v>РУСЕ</c:v>
                </c:pt>
                <c:pt idx="3">
                  <c:v>ХАСКОВО</c:v>
                </c:pt>
                <c:pt idx="4">
                  <c:v>ТЪРГОВИЩЕ</c:v>
                </c:pt>
                <c:pt idx="5">
                  <c:v>ПЕРНИК</c:v>
                </c:pt>
                <c:pt idx="6">
                  <c:v>ШУМЕН</c:v>
                </c:pt>
                <c:pt idx="7">
                  <c:v>СЛИВЕН</c:v>
                </c:pt>
                <c:pt idx="8">
                  <c:v>КЮСТЕНДИЛ</c:v>
                </c:pt>
                <c:pt idx="9">
                  <c:v>БУРГАС</c:v>
                </c:pt>
                <c:pt idx="10">
                  <c:v>СТАРА ЗАГОРА</c:v>
                </c:pt>
                <c:pt idx="11">
                  <c:v>МОНТАНА</c:v>
                </c:pt>
                <c:pt idx="12">
                  <c:v>ВРАЦА</c:v>
                </c:pt>
                <c:pt idx="13">
                  <c:v>ДОБРИЧ</c:v>
                </c:pt>
                <c:pt idx="14">
                  <c:v>ЯМБОЛ</c:v>
                </c:pt>
                <c:pt idx="15">
                  <c:v>СМОЛЯН</c:v>
                </c:pt>
                <c:pt idx="16">
                  <c:v>ВАРНА</c:v>
                </c:pt>
                <c:pt idx="17">
                  <c:v>ПЛЕВЕН</c:v>
                </c:pt>
                <c:pt idx="18">
                  <c:v>ПАЗАРДЖИК</c:v>
                </c:pt>
                <c:pt idx="19">
                  <c:v>ПЛОВДИВ</c:v>
                </c:pt>
                <c:pt idx="20">
                  <c:v>СИЛИСТРА</c:v>
                </c:pt>
                <c:pt idx="21">
                  <c:v>КЪРДЖАЛИ</c:v>
                </c:pt>
                <c:pt idx="22">
                  <c:v>ВЕЛИКО ТЪРНОВО</c:v>
                </c:pt>
                <c:pt idx="23">
                  <c:v>ВИДИН</c:v>
                </c:pt>
                <c:pt idx="24">
                  <c:v>РАЗГРАД</c:v>
                </c:pt>
                <c:pt idx="25">
                  <c:v>ГАБРОВО</c:v>
                </c:pt>
                <c:pt idx="26">
                  <c:v>БЛАГОЕВГРАД</c:v>
                </c:pt>
                <c:pt idx="27">
                  <c:v>СОФИЯ-ГРАД</c:v>
                </c:pt>
              </c:strCache>
            </c:strRef>
          </c:cat>
          <c:val>
            <c:numRef>
              <c:f>Sheet1!$B$2:$B$29</c:f>
            </c:numRef>
          </c:val>
          <c:extLst>
            <c:ext xmlns:c16="http://schemas.microsoft.com/office/drawing/2014/chart" uri="{C3380CC4-5D6E-409C-BE32-E72D297353CC}">
              <c16:uniqueId val="{00000000-92C3-4817-ADFC-217DD9DFD4F3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БЕЛ 2024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Sheet1!$A$2:$A$29</c:f>
              <c:strCache>
                <c:ptCount val="28"/>
                <c:pt idx="0">
                  <c:v>ЛОВЕЧ</c:v>
                </c:pt>
                <c:pt idx="1">
                  <c:v>СОФИЯ-ОБЛАСТ</c:v>
                </c:pt>
                <c:pt idx="2">
                  <c:v>РУСЕ</c:v>
                </c:pt>
                <c:pt idx="3">
                  <c:v>ХАСКОВО</c:v>
                </c:pt>
                <c:pt idx="4">
                  <c:v>ТЪРГОВИЩЕ</c:v>
                </c:pt>
                <c:pt idx="5">
                  <c:v>ПЕРНИК</c:v>
                </c:pt>
                <c:pt idx="6">
                  <c:v>ШУМЕН</c:v>
                </c:pt>
                <c:pt idx="7">
                  <c:v>СЛИВЕН</c:v>
                </c:pt>
                <c:pt idx="8">
                  <c:v>КЮСТЕНДИЛ</c:v>
                </c:pt>
                <c:pt idx="9">
                  <c:v>БУРГАС</c:v>
                </c:pt>
                <c:pt idx="10">
                  <c:v>СТАРА ЗАГОРА</c:v>
                </c:pt>
                <c:pt idx="11">
                  <c:v>МОНТАНА</c:v>
                </c:pt>
                <c:pt idx="12">
                  <c:v>ВРАЦА</c:v>
                </c:pt>
                <c:pt idx="13">
                  <c:v>ДОБРИЧ</c:v>
                </c:pt>
                <c:pt idx="14">
                  <c:v>ЯМБОЛ</c:v>
                </c:pt>
                <c:pt idx="15">
                  <c:v>СМОЛЯН</c:v>
                </c:pt>
                <c:pt idx="16">
                  <c:v>ВАРНА</c:v>
                </c:pt>
                <c:pt idx="17">
                  <c:v>ПЛЕВЕН</c:v>
                </c:pt>
                <c:pt idx="18">
                  <c:v>ПАЗАРДЖИК</c:v>
                </c:pt>
                <c:pt idx="19">
                  <c:v>ПЛОВДИВ</c:v>
                </c:pt>
                <c:pt idx="20">
                  <c:v>СИЛИСТРА</c:v>
                </c:pt>
                <c:pt idx="21">
                  <c:v>КЪРДЖАЛИ</c:v>
                </c:pt>
                <c:pt idx="22">
                  <c:v>ВЕЛИКО ТЪРНОВО</c:v>
                </c:pt>
                <c:pt idx="23">
                  <c:v>ВИДИН</c:v>
                </c:pt>
                <c:pt idx="24">
                  <c:v>РАЗГРАД</c:v>
                </c:pt>
                <c:pt idx="25">
                  <c:v>ГАБРОВО</c:v>
                </c:pt>
                <c:pt idx="26">
                  <c:v>БЛАГОЕВГРАД</c:v>
                </c:pt>
                <c:pt idx="27">
                  <c:v>СОФИЯ-ГРАД</c:v>
                </c:pt>
              </c:strCache>
            </c:strRef>
          </c:cat>
          <c:val>
            <c:numRef>
              <c:f>Sheet1!$C$2:$C$29</c:f>
            </c:numRef>
          </c:val>
          <c:extLst>
            <c:ext xmlns:c16="http://schemas.microsoft.com/office/drawing/2014/chart" uri="{C3380CC4-5D6E-409C-BE32-E72D297353CC}">
              <c16:uniqueId val="{00000001-92C3-4817-ADFC-217DD9DFD4F3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разлика БЕЛ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bg-BG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Sheet1!$A$2:$A$29</c:f>
              <c:strCache>
                <c:ptCount val="28"/>
                <c:pt idx="0">
                  <c:v>ЛОВЕЧ</c:v>
                </c:pt>
                <c:pt idx="1">
                  <c:v>СОФИЯ-ОБЛАСТ</c:v>
                </c:pt>
                <c:pt idx="2">
                  <c:v>РУСЕ</c:v>
                </c:pt>
                <c:pt idx="3">
                  <c:v>ХАСКОВО</c:v>
                </c:pt>
                <c:pt idx="4">
                  <c:v>ТЪРГОВИЩЕ</c:v>
                </c:pt>
                <c:pt idx="5">
                  <c:v>ПЕРНИК</c:v>
                </c:pt>
                <c:pt idx="6">
                  <c:v>ШУМЕН</c:v>
                </c:pt>
                <c:pt idx="7">
                  <c:v>СЛИВЕН</c:v>
                </c:pt>
                <c:pt idx="8">
                  <c:v>КЮСТЕНДИЛ</c:v>
                </c:pt>
                <c:pt idx="9">
                  <c:v>БУРГАС</c:v>
                </c:pt>
                <c:pt idx="10">
                  <c:v>СТАРА ЗАГОРА</c:v>
                </c:pt>
                <c:pt idx="11">
                  <c:v>МОНТАНА</c:v>
                </c:pt>
                <c:pt idx="12">
                  <c:v>ВРАЦА</c:v>
                </c:pt>
                <c:pt idx="13">
                  <c:v>ДОБРИЧ</c:v>
                </c:pt>
                <c:pt idx="14">
                  <c:v>ЯМБОЛ</c:v>
                </c:pt>
                <c:pt idx="15">
                  <c:v>СМОЛЯН</c:v>
                </c:pt>
                <c:pt idx="16">
                  <c:v>ВАРНА</c:v>
                </c:pt>
                <c:pt idx="17">
                  <c:v>ПЛЕВЕН</c:v>
                </c:pt>
                <c:pt idx="18">
                  <c:v>ПАЗАРДЖИК</c:v>
                </c:pt>
                <c:pt idx="19">
                  <c:v>ПЛОВДИВ</c:v>
                </c:pt>
                <c:pt idx="20">
                  <c:v>СИЛИСТРА</c:v>
                </c:pt>
                <c:pt idx="21">
                  <c:v>КЪРДЖАЛИ</c:v>
                </c:pt>
                <c:pt idx="22">
                  <c:v>ВЕЛИКО ТЪРНОВО</c:v>
                </c:pt>
                <c:pt idx="23">
                  <c:v>ВИДИН</c:v>
                </c:pt>
                <c:pt idx="24">
                  <c:v>РАЗГРАД</c:v>
                </c:pt>
                <c:pt idx="25">
                  <c:v>ГАБРОВО</c:v>
                </c:pt>
                <c:pt idx="26">
                  <c:v>БЛАГОЕВГРАД</c:v>
                </c:pt>
                <c:pt idx="27">
                  <c:v>СОФИЯ-ГРАД</c:v>
                </c:pt>
              </c:strCache>
            </c:strRef>
          </c:cat>
          <c:val>
            <c:numRef>
              <c:f>Sheet1!$D$2:$D$29</c:f>
              <c:numCache>
                <c:formatCode>0.00</c:formatCode>
                <c:ptCount val="28"/>
                <c:pt idx="0">
                  <c:v>3.3999999999999986</c:v>
                </c:pt>
                <c:pt idx="1">
                  <c:v>2.8799999999999955</c:v>
                </c:pt>
                <c:pt idx="2">
                  <c:v>2.1000000000000014</c:v>
                </c:pt>
                <c:pt idx="3">
                  <c:v>2.0200000000000031</c:v>
                </c:pt>
                <c:pt idx="4">
                  <c:v>1.8299999999999983</c:v>
                </c:pt>
                <c:pt idx="5">
                  <c:v>1.75</c:v>
                </c:pt>
                <c:pt idx="6">
                  <c:v>1.6400000000000006</c:v>
                </c:pt>
                <c:pt idx="7">
                  <c:v>1.519999999999996</c:v>
                </c:pt>
                <c:pt idx="8">
                  <c:v>1.4600000000000009</c:v>
                </c:pt>
                <c:pt idx="9">
                  <c:v>1.25</c:v>
                </c:pt>
                <c:pt idx="10">
                  <c:v>0.87000000000000455</c:v>
                </c:pt>
                <c:pt idx="11">
                  <c:v>0.71000000000000085</c:v>
                </c:pt>
                <c:pt idx="12">
                  <c:v>0.65999999999999659</c:v>
                </c:pt>
                <c:pt idx="13">
                  <c:v>0.61999999999999744</c:v>
                </c:pt>
                <c:pt idx="14">
                  <c:v>0.61999999999999744</c:v>
                </c:pt>
                <c:pt idx="15">
                  <c:v>0.43999999999999773</c:v>
                </c:pt>
                <c:pt idx="16">
                  <c:v>0.39000000000000057</c:v>
                </c:pt>
                <c:pt idx="17">
                  <c:v>0.24000000000000199</c:v>
                </c:pt>
                <c:pt idx="18">
                  <c:v>0.15999999999999659</c:v>
                </c:pt>
                <c:pt idx="19">
                  <c:v>-0.41000000000000369</c:v>
                </c:pt>
                <c:pt idx="20">
                  <c:v>-0.46000000000000085</c:v>
                </c:pt>
                <c:pt idx="21">
                  <c:v>-0.49000000000000199</c:v>
                </c:pt>
                <c:pt idx="22">
                  <c:v>-0.92999999999999972</c:v>
                </c:pt>
                <c:pt idx="23">
                  <c:v>-1.0800000000000054</c:v>
                </c:pt>
                <c:pt idx="24">
                  <c:v>-1.3599999999999994</c:v>
                </c:pt>
                <c:pt idx="25">
                  <c:v>-1.5399999999999991</c:v>
                </c:pt>
                <c:pt idx="26">
                  <c:v>-1.9299999999999997</c:v>
                </c:pt>
                <c:pt idx="27">
                  <c:v>-2.490000000000002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2C3-4817-ADFC-217DD9DFD4F3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М 2023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Sheet1!$A$2:$A$29</c:f>
              <c:strCache>
                <c:ptCount val="28"/>
                <c:pt idx="0">
                  <c:v>ЛОВЕЧ</c:v>
                </c:pt>
                <c:pt idx="1">
                  <c:v>СОФИЯ-ОБЛАСТ</c:v>
                </c:pt>
                <c:pt idx="2">
                  <c:v>РУСЕ</c:v>
                </c:pt>
                <c:pt idx="3">
                  <c:v>ХАСКОВО</c:v>
                </c:pt>
                <c:pt idx="4">
                  <c:v>ТЪРГОВИЩЕ</c:v>
                </c:pt>
                <c:pt idx="5">
                  <c:v>ПЕРНИК</c:v>
                </c:pt>
                <c:pt idx="6">
                  <c:v>ШУМЕН</c:v>
                </c:pt>
                <c:pt idx="7">
                  <c:v>СЛИВЕН</c:v>
                </c:pt>
                <c:pt idx="8">
                  <c:v>КЮСТЕНДИЛ</c:v>
                </c:pt>
                <c:pt idx="9">
                  <c:v>БУРГАС</c:v>
                </c:pt>
                <c:pt idx="10">
                  <c:v>СТАРА ЗАГОРА</c:v>
                </c:pt>
                <c:pt idx="11">
                  <c:v>МОНТАНА</c:v>
                </c:pt>
                <c:pt idx="12">
                  <c:v>ВРАЦА</c:v>
                </c:pt>
                <c:pt idx="13">
                  <c:v>ДОБРИЧ</c:v>
                </c:pt>
                <c:pt idx="14">
                  <c:v>ЯМБОЛ</c:v>
                </c:pt>
                <c:pt idx="15">
                  <c:v>СМОЛЯН</c:v>
                </c:pt>
                <c:pt idx="16">
                  <c:v>ВАРНА</c:v>
                </c:pt>
                <c:pt idx="17">
                  <c:v>ПЛЕВЕН</c:v>
                </c:pt>
                <c:pt idx="18">
                  <c:v>ПАЗАРДЖИК</c:v>
                </c:pt>
                <c:pt idx="19">
                  <c:v>ПЛОВДИВ</c:v>
                </c:pt>
                <c:pt idx="20">
                  <c:v>СИЛИСТРА</c:v>
                </c:pt>
                <c:pt idx="21">
                  <c:v>КЪРДЖАЛИ</c:v>
                </c:pt>
                <c:pt idx="22">
                  <c:v>ВЕЛИКО ТЪРНОВО</c:v>
                </c:pt>
                <c:pt idx="23">
                  <c:v>ВИДИН</c:v>
                </c:pt>
                <c:pt idx="24">
                  <c:v>РАЗГРАД</c:v>
                </c:pt>
                <c:pt idx="25">
                  <c:v>ГАБРОВО</c:v>
                </c:pt>
                <c:pt idx="26">
                  <c:v>БЛАГОЕВГРАД</c:v>
                </c:pt>
                <c:pt idx="27">
                  <c:v>СОФИЯ-ГРАД</c:v>
                </c:pt>
              </c:strCache>
            </c:strRef>
          </c:cat>
          <c:val>
            <c:numRef>
              <c:f>Sheet1!$E$2:$E$29</c:f>
            </c:numRef>
          </c:val>
          <c:extLst>
            <c:ext xmlns:c16="http://schemas.microsoft.com/office/drawing/2014/chart" uri="{C3380CC4-5D6E-409C-BE32-E72D297353CC}">
              <c16:uniqueId val="{00000003-92C3-4817-ADFC-217DD9DFD4F3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М 2024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Sheet1!$A$2:$A$29</c:f>
              <c:strCache>
                <c:ptCount val="28"/>
                <c:pt idx="0">
                  <c:v>ЛОВЕЧ</c:v>
                </c:pt>
                <c:pt idx="1">
                  <c:v>СОФИЯ-ОБЛАСТ</c:v>
                </c:pt>
                <c:pt idx="2">
                  <c:v>РУСЕ</c:v>
                </c:pt>
                <c:pt idx="3">
                  <c:v>ХАСКОВО</c:v>
                </c:pt>
                <c:pt idx="4">
                  <c:v>ТЪРГОВИЩЕ</c:v>
                </c:pt>
                <c:pt idx="5">
                  <c:v>ПЕРНИК</c:v>
                </c:pt>
                <c:pt idx="6">
                  <c:v>ШУМЕН</c:v>
                </c:pt>
                <c:pt idx="7">
                  <c:v>СЛИВЕН</c:v>
                </c:pt>
                <c:pt idx="8">
                  <c:v>КЮСТЕНДИЛ</c:v>
                </c:pt>
                <c:pt idx="9">
                  <c:v>БУРГАС</c:v>
                </c:pt>
                <c:pt idx="10">
                  <c:v>СТАРА ЗАГОРА</c:v>
                </c:pt>
                <c:pt idx="11">
                  <c:v>МОНТАНА</c:v>
                </c:pt>
                <c:pt idx="12">
                  <c:v>ВРАЦА</c:v>
                </c:pt>
                <c:pt idx="13">
                  <c:v>ДОБРИЧ</c:v>
                </c:pt>
                <c:pt idx="14">
                  <c:v>ЯМБОЛ</c:v>
                </c:pt>
                <c:pt idx="15">
                  <c:v>СМОЛЯН</c:v>
                </c:pt>
                <c:pt idx="16">
                  <c:v>ВАРНА</c:v>
                </c:pt>
                <c:pt idx="17">
                  <c:v>ПЛЕВЕН</c:v>
                </c:pt>
                <c:pt idx="18">
                  <c:v>ПАЗАРДЖИК</c:v>
                </c:pt>
                <c:pt idx="19">
                  <c:v>ПЛОВДИВ</c:v>
                </c:pt>
                <c:pt idx="20">
                  <c:v>СИЛИСТРА</c:v>
                </c:pt>
                <c:pt idx="21">
                  <c:v>КЪРДЖАЛИ</c:v>
                </c:pt>
                <c:pt idx="22">
                  <c:v>ВЕЛИКО ТЪРНОВО</c:v>
                </c:pt>
                <c:pt idx="23">
                  <c:v>ВИДИН</c:v>
                </c:pt>
                <c:pt idx="24">
                  <c:v>РАЗГРАД</c:v>
                </c:pt>
                <c:pt idx="25">
                  <c:v>ГАБРОВО</c:v>
                </c:pt>
                <c:pt idx="26">
                  <c:v>БЛАГОЕВГРАД</c:v>
                </c:pt>
                <c:pt idx="27">
                  <c:v>СОФИЯ-ГРАД</c:v>
                </c:pt>
              </c:strCache>
            </c:strRef>
          </c:cat>
          <c:val>
            <c:numRef>
              <c:f>Sheet1!$F$2:$F$29</c:f>
            </c:numRef>
          </c:val>
          <c:extLst>
            <c:ext xmlns:c16="http://schemas.microsoft.com/office/drawing/2014/chart" uri="{C3380CC4-5D6E-409C-BE32-E72D297353CC}">
              <c16:uniqueId val="{00000004-92C3-4817-ADFC-217DD9DFD4F3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разлика М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bg-BG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Sheet1!$A$2:$A$29</c:f>
              <c:strCache>
                <c:ptCount val="28"/>
                <c:pt idx="0">
                  <c:v>ЛОВЕЧ</c:v>
                </c:pt>
                <c:pt idx="1">
                  <c:v>СОФИЯ-ОБЛАСТ</c:v>
                </c:pt>
                <c:pt idx="2">
                  <c:v>РУСЕ</c:v>
                </c:pt>
                <c:pt idx="3">
                  <c:v>ХАСКОВО</c:v>
                </c:pt>
                <c:pt idx="4">
                  <c:v>ТЪРГОВИЩЕ</c:v>
                </c:pt>
                <c:pt idx="5">
                  <c:v>ПЕРНИК</c:v>
                </c:pt>
                <c:pt idx="6">
                  <c:v>ШУМЕН</c:v>
                </c:pt>
                <c:pt idx="7">
                  <c:v>СЛИВЕН</c:v>
                </c:pt>
                <c:pt idx="8">
                  <c:v>КЮСТЕНДИЛ</c:v>
                </c:pt>
                <c:pt idx="9">
                  <c:v>БУРГАС</c:v>
                </c:pt>
                <c:pt idx="10">
                  <c:v>СТАРА ЗАГОРА</c:v>
                </c:pt>
                <c:pt idx="11">
                  <c:v>МОНТАНА</c:v>
                </c:pt>
                <c:pt idx="12">
                  <c:v>ВРАЦА</c:v>
                </c:pt>
                <c:pt idx="13">
                  <c:v>ДОБРИЧ</c:v>
                </c:pt>
                <c:pt idx="14">
                  <c:v>ЯМБОЛ</c:v>
                </c:pt>
                <c:pt idx="15">
                  <c:v>СМОЛЯН</c:v>
                </c:pt>
                <c:pt idx="16">
                  <c:v>ВАРНА</c:v>
                </c:pt>
                <c:pt idx="17">
                  <c:v>ПЛЕВЕН</c:v>
                </c:pt>
                <c:pt idx="18">
                  <c:v>ПАЗАРДЖИК</c:v>
                </c:pt>
                <c:pt idx="19">
                  <c:v>ПЛОВДИВ</c:v>
                </c:pt>
                <c:pt idx="20">
                  <c:v>СИЛИСТРА</c:v>
                </c:pt>
                <c:pt idx="21">
                  <c:v>КЪРДЖАЛИ</c:v>
                </c:pt>
                <c:pt idx="22">
                  <c:v>ВЕЛИКО ТЪРНОВО</c:v>
                </c:pt>
                <c:pt idx="23">
                  <c:v>ВИДИН</c:v>
                </c:pt>
                <c:pt idx="24">
                  <c:v>РАЗГРАД</c:v>
                </c:pt>
                <c:pt idx="25">
                  <c:v>ГАБРОВО</c:v>
                </c:pt>
                <c:pt idx="26">
                  <c:v>БЛАГОЕВГРАД</c:v>
                </c:pt>
                <c:pt idx="27">
                  <c:v>СОФИЯ-ГРАД</c:v>
                </c:pt>
              </c:strCache>
            </c:strRef>
          </c:cat>
          <c:val>
            <c:numRef>
              <c:f>Sheet1!$G$2:$G$29</c:f>
              <c:numCache>
                <c:formatCode>General</c:formatCode>
                <c:ptCount val="28"/>
                <c:pt idx="0">
                  <c:v>-0.27999999999999758</c:v>
                </c:pt>
                <c:pt idx="1">
                  <c:v>2.1700000000000017</c:v>
                </c:pt>
                <c:pt idx="2">
                  <c:v>-0.89000000000000057</c:v>
                </c:pt>
                <c:pt idx="3">
                  <c:v>-0.98000000000000043</c:v>
                </c:pt>
                <c:pt idx="4">
                  <c:v>1.3599999999999994</c:v>
                </c:pt>
                <c:pt idx="5">
                  <c:v>2.8299999999999983</c:v>
                </c:pt>
                <c:pt idx="6">
                  <c:v>-1.3200000000000003</c:v>
                </c:pt>
                <c:pt idx="7">
                  <c:v>-2.2199999999999989</c:v>
                </c:pt>
                <c:pt idx="8">
                  <c:v>-0.53999999999999915</c:v>
                </c:pt>
                <c:pt idx="9">
                  <c:v>0.90000000000000568</c:v>
                </c:pt>
                <c:pt idx="10">
                  <c:v>-1.5899999999999999</c:v>
                </c:pt>
                <c:pt idx="11">
                  <c:v>-0.94000000000000128</c:v>
                </c:pt>
                <c:pt idx="12">
                  <c:v>-3.9999999999999147E-2</c:v>
                </c:pt>
                <c:pt idx="13">
                  <c:v>-3.2100000000000009</c:v>
                </c:pt>
                <c:pt idx="14">
                  <c:v>1.4500000000000028</c:v>
                </c:pt>
                <c:pt idx="15">
                  <c:v>-2.4200000000000017</c:v>
                </c:pt>
                <c:pt idx="16">
                  <c:v>-2.8500000000000014</c:v>
                </c:pt>
                <c:pt idx="17">
                  <c:v>1.4899999999999984</c:v>
                </c:pt>
                <c:pt idx="18">
                  <c:v>0.25999999999999801</c:v>
                </c:pt>
                <c:pt idx="19">
                  <c:v>-1.4499999999999957</c:v>
                </c:pt>
                <c:pt idx="20">
                  <c:v>-3.009999999999998</c:v>
                </c:pt>
                <c:pt idx="21">
                  <c:v>-6.7800000000000011</c:v>
                </c:pt>
                <c:pt idx="22">
                  <c:v>0.75999999999999801</c:v>
                </c:pt>
                <c:pt idx="23">
                  <c:v>-0.36999999999999744</c:v>
                </c:pt>
                <c:pt idx="24">
                  <c:v>-3.2399999999999984</c:v>
                </c:pt>
                <c:pt idx="25">
                  <c:v>-3.120000000000001</c:v>
                </c:pt>
                <c:pt idx="26">
                  <c:v>-3.3900000000000006</c:v>
                </c:pt>
                <c:pt idx="27">
                  <c:v>-2.8900000000000006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92C3-4817-ADFC-217DD9DFD4F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257169792"/>
        <c:axId val="1257168544"/>
      </c:barChart>
      <c:catAx>
        <c:axId val="12571697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high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540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bg-BG"/>
          </a:p>
        </c:txPr>
        <c:crossAx val="1257168544"/>
        <c:crosses val="autoZero"/>
        <c:auto val="1"/>
        <c:lblAlgn val="ctr"/>
        <c:lblOffset val="100"/>
        <c:noMultiLvlLbl val="0"/>
      </c:catAx>
      <c:valAx>
        <c:axId val="12571685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bg-BG"/>
          </a:p>
        </c:txPr>
        <c:crossAx val="12571697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bg-BG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bg-BG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6/20/2024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146039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6/20/2024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33347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6/20/2024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3421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6/20/2024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1992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6/20/2024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872172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6/20/2024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36448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6/20/2024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33326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6/20/2024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41273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6/20/2024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51657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5586B75A-687E-405C-8A0B-8D00578BA2C3}" type="datetimeFigureOut">
              <a:rPr lang="en-US" smtClean="0"/>
              <a:pPr/>
              <a:t>6/20/2024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3057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6/20/2024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53740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586B75A-687E-405C-8A0B-8D00578BA2C3}" type="datetimeFigureOut">
              <a:rPr lang="en-US" smtClean="0"/>
              <a:pPr/>
              <a:t>6/20/2024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70046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2" r:id="rId1"/>
    <p:sldLayoutId id="2147483883" r:id="rId2"/>
    <p:sldLayoutId id="2147483884" r:id="rId3"/>
    <p:sldLayoutId id="2147483885" r:id="rId4"/>
    <p:sldLayoutId id="2147483886" r:id="rId5"/>
    <p:sldLayoutId id="2147483887" r:id="rId6"/>
    <p:sldLayoutId id="2147483888" r:id="rId7"/>
    <p:sldLayoutId id="2147483889" r:id="rId8"/>
    <p:sldLayoutId id="2147483890" r:id="rId9"/>
    <p:sldLayoutId id="2147483891" r:id="rId10"/>
    <p:sldLayoutId id="2147483892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043B36-DE2A-4612-B7F2-431D5CCD28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3183" y="1298448"/>
            <a:ext cx="11439040" cy="2493264"/>
          </a:xfrm>
        </p:spPr>
        <p:txBody>
          <a:bodyPr>
            <a:normAutofit/>
          </a:bodyPr>
          <a:lstStyle/>
          <a:p>
            <a:pPr algn="ctr"/>
            <a:r>
              <a:rPr lang="bg-BG" sz="4400" b="1" i="1" dirty="0"/>
              <a:t>РЕЗУЛТАТИ ОТ НВО В КРАЯ НА Х КЛАС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4BF79C7-5FA5-44AB-A767-044EEE5AF32D}"/>
              </a:ext>
            </a:extLst>
          </p:cNvPr>
          <p:cNvSpPr txBox="1"/>
          <p:nvPr/>
        </p:nvSpPr>
        <p:spPr>
          <a:xfrm>
            <a:off x="3718560" y="4000146"/>
            <a:ext cx="330403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g-BG" sz="2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2024 година</a:t>
            </a:r>
          </a:p>
        </p:txBody>
      </p:sp>
      <p:pic>
        <p:nvPicPr>
          <p:cNvPr id="7" name="Picture 5">
            <a:extLst>
              <a:ext uri="{FF2B5EF4-FFF2-40B4-BE49-F238E27FC236}">
                <a16:creationId xmlns:a16="http://schemas.microsoft.com/office/drawing/2014/main" id="{AC2AAAAF-C3CA-466B-B3FD-B1A88DA38D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9543" y="67056"/>
            <a:ext cx="899591" cy="8670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ubtitle 5">
            <a:extLst>
              <a:ext uri="{FF2B5EF4-FFF2-40B4-BE49-F238E27FC236}">
                <a16:creationId xmlns:a16="http://schemas.microsoft.com/office/drawing/2014/main" id="{11EA5C5A-0A72-4593-A34E-867A5D0D7BF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bg-BG" dirty="0"/>
              <a:t>Юни 2024 г.</a:t>
            </a:r>
          </a:p>
        </p:txBody>
      </p:sp>
    </p:spTree>
    <p:extLst>
      <p:ext uri="{BB962C8B-B14F-4D97-AF65-F5344CB8AC3E}">
        <p14:creationId xmlns:p14="http://schemas.microsoft.com/office/powerpoint/2010/main" val="8102337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EAA8B6-5926-4B54-A7E9-F7F2B5BBB4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083" cy="805218"/>
          </a:xfrm>
        </p:spPr>
        <p:txBody>
          <a:bodyPr>
            <a:normAutofit/>
          </a:bodyPr>
          <a:lstStyle/>
          <a:p>
            <a:pPr algn="ctr"/>
            <a:r>
              <a:rPr lang="bg-BG" sz="2400" b="1" i="1" dirty="0"/>
              <a:t>РАЗЛИКА В РЕЗУЛТАТИТЕ ПО РЕГИОНИ В СРАВНЕНИЕ С 2023 Г.</a:t>
            </a:r>
            <a:endParaRPr lang="bg-BG" sz="2400" b="1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4593F594-D208-4D82-9D73-E5577915C0E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45218100"/>
              </p:ext>
            </p:extLst>
          </p:nvPr>
        </p:nvGraphicFramePr>
        <p:xfrm>
          <a:off x="1096963" y="1846263"/>
          <a:ext cx="10058400" cy="4022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33465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3A38AD-1362-4664-A6A5-D1D0516BB83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g-BG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Резултати на национално равнище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4452413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7C966F-152C-405E-84DF-08CB3EF9D0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4826" y="450376"/>
            <a:ext cx="10058083" cy="645539"/>
          </a:xfrm>
        </p:spPr>
        <p:txBody>
          <a:bodyPr>
            <a:normAutofit fontScale="90000"/>
          </a:bodyPr>
          <a:lstStyle/>
          <a:p>
            <a:pPr algn="ctr"/>
            <a:br>
              <a:rPr lang="bg-BG" sz="2400" i="1" dirty="0"/>
            </a:br>
            <a:r>
              <a:rPr lang="bg-BG" sz="2400" b="1" i="1" dirty="0"/>
              <a:t>РЕЗУЛТАТИ ОТ НВО10 В ТРИ ПОРЕДНИ ГОДИНИ (В ТОЧКИ)</a:t>
            </a:r>
            <a:endParaRPr lang="bg-BG" sz="2400" b="1" dirty="0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4A05463F-B6A2-4B7D-A649-ED2622B1FA1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94191250"/>
              </p:ext>
            </p:extLst>
          </p:nvPr>
        </p:nvGraphicFramePr>
        <p:xfrm>
          <a:off x="1096963" y="1846263"/>
          <a:ext cx="10058400" cy="4022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278259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41F16B-2603-434F-8902-26CE45F8EC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832513"/>
          </a:xfrm>
        </p:spPr>
        <p:txBody>
          <a:bodyPr>
            <a:normAutofit/>
          </a:bodyPr>
          <a:lstStyle/>
          <a:p>
            <a:pPr algn="ctr"/>
            <a:r>
              <a:rPr lang="bg-BG" sz="2400" b="1" i="1" dirty="0"/>
              <a:t>МАЛКО СТАТИСТИКА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882BF088-2248-4401-A6C6-364EB1CCB53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20956050"/>
              </p:ext>
            </p:extLst>
          </p:nvPr>
        </p:nvGraphicFramePr>
        <p:xfrm>
          <a:off x="1096963" y="1846264"/>
          <a:ext cx="5140064" cy="22344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10669296-747E-4E62-9A74-7D2B8B1FFFF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01253052"/>
              </p:ext>
            </p:extLst>
          </p:nvPr>
        </p:nvGraphicFramePr>
        <p:xfrm>
          <a:off x="4891797" y="3955831"/>
          <a:ext cx="6831629" cy="2499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0649786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394505-E123-4A97-B80B-BE6FD23B44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105469"/>
          </a:xfrm>
        </p:spPr>
        <p:txBody>
          <a:bodyPr>
            <a:normAutofit/>
          </a:bodyPr>
          <a:lstStyle/>
          <a:p>
            <a:pPr algn="ctr"/>
            <a:r>
              <a:rPr lang="bg-BG" sz="2400" b="1" i="1" dirty="0"/>
              <a:t>НАБЛЮДЕНИЯ ВЪРХУ РЕЗУЛТАТИТЕ ПО БЕЛ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0C2C57-5AFC-4770-B893-6F47203FFE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5343" y="2006221"/>
            <a:ext cx="10672550" cy="4258100"/>
          </a:xfrm>
        </p:spPr>
        <p:txBody>
          <a:bodyPr>
            <a:normAutofit/>
          </a:bodyPr>
          <a:lstStyle/>
          <a:p>
            <a:pPr marL="355600" indent="-355600" algn="just">
              <a:buFont typeface="Arial" panose="020B0604020202020204" pitchFamily="34" charset="0"/>
              <a:buChar char="•"/>
              <a:tabLst>
                <a:tab pos="10494963" algn="l"/>
              </a:tabLst>
            </a:pPr>
            <a:r>
              <a:rPr lang="bg-BG" sz="1700" dirty="0">
                <a:solidFill>
                  <a:srgbClr val="263238"/>
                </a:solidFill>
                <a:effectLst/>
                <a:ea typeface="Calibri" panose="020F0502020204030204" pitchFamily="34" charset="0"/>
              </a:rPr>
              <a:t>Задачите, проверяващи умения за четене и интерпретация на текст, залагат на два различни източника – непрекъснат текст и таблица, изцяло прагматични са, близки са до ежедневието на учениците и правят връзки с биология и здравно образование и физика и астрономия, химия и опазване на околната среда и география и икономика.</a:t>
            </a:r>
            <a:endParaRPr lang="bg-BG" sz="1700" dirty="0">
              <a:effectLst/>
              <a:ea typeface="Calibri" panose="020F0502020204030204" pitchFamily="34" charset="0"/>
            </a:endParaRPr>
          </a:p>
          <a:p>
            <a:pPr marL="355600" indent="-355600" algn="just">
              <a:buFont typeface="Arial" panose="020B0604020202020204" pitchFamily="34" charset="0"/>
              <a:buChar char="•"/>
            </a:pPr>
            <a:r>
              <a:rPr lang="bg-BG" sz="1700" dirty="0">
                <a:solidFill>
                  <a:srgbClr val="263238"/>
                </a:solidFill>
                <a:effectLst/>
                <a:ea typeface="Calibri" panose="020F0502020204030204" pitchFamily="34" charset="0"/>
              </a:rPr>
              <a:t>Проверяват се умения за анализиране и критично оценяване на проблеми и идеи, за изграждане на теза и подкрепата ѝ с аргументи,  за познаване и прилагане на </a:t>
            </a:r>
            <a:r>
              <a:rPr lang="bg-BG" sz="1700" dirty="0" err="1">
                <a:solidFill>
                  <a:srgbClr val="263238"/>
                </a:solidFill>
                <a:effectLst/>
                <a:ea typeface="Calibri" panose="020F0502020204030204" pitchFamily="34" charset="0"/>
              </a:rPr>
              <a:t>книжовноезиковите</a:t>
            </a:r>
            <a:r>
              <a:rPr lang="bg-BG" sz="1700" dirty="0">
                <a:solidFill>
                  <a:srgbClr val="263238"/>
                </a:solidFill>
                <a:effectLst/>
                <a:ea typeface="Calibri" panose="020F0502020204030204" pitchFamily="34" charset="0"/>
              </a:rPr>
              <a:t> норми.</a:t>
            </a:r>
            <a:endParaRPr lang="bg-BG" sz="1700" dirty="0">
              <a:effectLst/>
              <a:ea typeface="Calibri" panose="020F0502020204030204" pitchFamily="34" charset="0"/>
            </a:endParaRPr>
          </a:p>
          <a:p>
            <a:pPr marL="355600" indent="-355600" algn="just">
              <a:buFont typeface="Arial" panose="020B0604020202020204" pitchFamily="34" charset="0"/>
              <a:buChar char="•"/>
            </a:pPr>
            <a:r>
              <a:rPr lang="bg-BG" sz="1700" dirty="0">
                <a:solidFill>
                  <a:srgbClr val="263238"/>
                </a:solidFill>
                <a:effectLst/>
                <a:ea typeface="Calibri" panose="020F0502020204030204" pitchFamily="34" charset="0"/>
              </a:rPr>
              <a:t>Около 90% са десетокласниците, които успешно определят тема на текст, свързан с ежедневието, извличат информация и се ориентират в смисъла му. </a:t>
            </a:r>
            <a:endParaRPr lang="bg-BG" sz="1700" dirty="0">
              <a:effectLst/>
              <a:ea typeface="Calibri" panose="020F0502020204030204" pitchFamily="34" charset="0"/>
            </a:endParaRPr>
          </a:p>
          <a:p>
            <a:pPr marL="355600" indent="-355600" algn="just">
              <a:buFont typeface="Arial" panose="020B0604020202020204" pitchFamily="34" charset="0"/>
              <a:buChar char="•"/>
            </a:pPr>
            <a:r>
              <a:rPr lang="bg-BG" sz="1700" dirty="0">
                <a:solidFill>
                  <a:srgbClr val="263238"/>
                </a:solidFill>
                <a:effectLst/>
                <a:ea typeface="Calibri" panose="020F0502020204030204" pitchFamily="34" charset="0"/>
              </a:rPr>
              <a:t>Буди притеснение обаче фактът, че повече от половината ученици се затрудняват да определят мотив в изучен художествен текст, с който разполагат по време на изпита. В допълнение – при свободните отговори на литературните задачи се наблюдават неуместни употреби на думи поради непознаване на лексикалното им значение. </a:t>
            </a:r>
            <a:endParaRPr lang="bg-BG" sz="1700" dirty="0">
              <a:effectLst/>
              <a:ea typeface="Calibri" panose="020F0502020204030204" pitchFamily="34" charset="0"/>
            </a:endParaRPr>
          </a:p>
          <a:p>
            <a:pPr marL="355600" indent="-355600">
              <a:buFont typeface="Arial" panose="020B0604020202020204" pitchFamily="34" charset="0"/>
              <a:buChar char="•"/>
            </a:pPr>
            <a:r>
              <a:rPr lang="bg-BG" sz="1700" dirty="0">
                <a:solidFill>
                  <a:srgbClr val="263238"/>
                </a:solidFill>
                <a:effectLst/>
                <a:ea typeface="Times New Roman" panose="02020603050405020304" pitchFamily="18" charset="0"/>
              </a:rPr>
              <a:t>Около 90% от учениците работят по задачите със свободен отговор (напр. 10., 11., 17.), като постижимостта на тези въпроси е средно около 60%.     </a:t>
            </a:r>
            <a:endParaRPr lang="bg-BG" sz="1700" dirty="0">
              <a:effectLst/>
              <a:ea typeface="Calibri" panose="020F0502020204030204" pitchFamily="34" charset="0"/>
            </a:endParaRPr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713021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394505-E123-4A97-B80B-BE6FD23B44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105469"/>
          </a:xfrm>
        </p:spPr>
        <p:txBody>
          <a:bodyPr>
            <a:normAutofit/>
          </a:bodyPr>
          <a:lstStyle/>
          <a:p>
            <a:pPr algn="ctr"/>
            <a:r>
              <a:rPr lang="bg-BG" sz="2400" b="1" i="1" dirty="0"/>
              <a:t>НАБЛЮДЕНИЯ ВЪРХУ РЕЗУЛТАТИТЕ ПО МАТЕМАТИКА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0C2C57-5AFC-4770-B893-6F47203FFE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746912"/>
            <a:ext cx="10244010" cy="4653887"/>
          </a:xfrm>
        </p:spPr>
        <p:txBody>
          <a:bodyPr>
            <a:normAutofit fontScale="85000" lnSpcReduction="10000"/>
          </a:bodyPr>
          <a:lstStyle/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bg-BG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 близо половината </a:t>
            </a:r>
            <a:r>
              <a:rPr lang="bg-BG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(47%) </a:t>
            </a:r>
            <a:r>
              <a:rPr lang="bg-BG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от задачите са представени </a:t>
            </a:r>
            <a:r>
              <a:rPr lang="bg-BG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практически ситуации - </a:t>
            </a:r>
            <a:r>
              <a:rPr lang="bg-BG" sz="1800" dirty="0">
                <a:effectLst/>
                <a:ea typeface="Calibri" panose="020F0502020204030204" pitchFamily="34" charset="0"/>
              </a:rPr>
              <a:t>скорост на движение, среден успех, спортно състезание, конструиране на съоръжения, финансова грамотност</a:t>
            </a:r>
            <a:r>
              <a:rPr lang="en-US" sz="1800" dirty="0">
                <a:effectLst/>
                <a:ea typeface="Calibri" panose="020F0502020204030204" pitchFamily="34" charset="0"/>
              </a:rPr>
              <a:t>, </a:t>
            </a:r>
            <a:r>
              <a:rPr lang="bg-BG" sz="1800" dirty="0">
                <a:effectLst/>
                <a:ea typeface="Calibri" panose="020F0502020204030204" pitchFamily="34" charset="0"/>
              </a:rPr>
              <a:t>височина на недостижими обекти</a:t>
            </a:r>
            <a:r>
              <a:rPr lang="bg-BG" sz="18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34290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bg-BG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Проверяват се умения за </a:t>
            </a:r>
            <a:r>
              <a:rPr lang="bg-BG" sz="1800" dirty="0">
                <a:solidFill>
                  <a:srgbClr val="20202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оценка на ситуация </a:t>
            </a:r>
            <a:r>
              <a:rPr lang="bg-BG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и представянето ѝ чрез формули и конструкции, </a:t>
            </a:r>
            <a:r>
              <a:rPr lang="bg-BG" sz="1800" dirty="0"/>
              <a:t>идентифициране и </a:t>
            </a:r>
            <a:r>
              <a:rPr lang="bg-BG" sz="1800" dirty="0">
                <a:ea typeface="Calibri" panose="020F0502020204030204" pitchFamily="34" charset="0"/>
                <a:cs typeface="Times New Roman" panose="02020603050405020304" pitchFamily="18" charset="0"/>
              </a:rPr>
              <a:t>р</a:t>
            </a:r>
            <a:r>
              <a:rPr lang="bg-BG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ешаване на проблем, </a:t>
            </a:r>
            <a:r>
              <a:rPr lang="bg-BG" sz="1800" dirty="0">
                <a:ea typeface="Calibri" panose="020F0502020204030204" pitchFamily="34" charset="0"/>
              </a:rPr>
              <a:t>избор на решение и аргументирането му,  </a:t>
            </a:r>
            <a:r>
              <a:rPr lang="bg-BG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приложение на математически модели в практиката, разпознаване на зависимости и закономерности, логическо и пространствено мислене, наблюдателност и умения за работа с числа и числови редици</a:t>
            </a:r>
            <a:endParaRPr lang="bg-BG" sz="1800" kern="1200" dirty="0">
              <a:effectLst/>
              <a:ea typeface="+mn-ea"/>
            </a:endParaRPr>
          </a:p>
          <a:p>
            <a:pPr marL="34290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bg-BG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Десетокласниците се чувстват </a:t>
            </a:r>
            <a:r>
              <a:rPr lang="bg-BG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най-уверени</a:t>
            </a:r>
            <a:r>
              <a:rPr lang="bg-BG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при решаване на </a:t>
            </a:r>
            <a:r>
              <a:rPr lang="bg-BG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традиционни задачи</a:t>
            </a:r>
            <a:r>
              <a:rPr lang="bg-BG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свързани с път, скорост и време и големина на ъгли в триъгълник. За разлика от предходната година около от </a:t>
            </a:r>
            <a:r>
              <a:rPr lang="bg-BG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2/3 от учениците</a:t>
            </a:r>
            <a:r>
              <a:rPr lang="bg-BG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са се справили успешно </a:t>
            </a:r>
            <a:r>
              <a:rPr lang="bg-BG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 при задачи за разчитане, </a:t>
            </a:r>
            <a:r>
              <a:rPr lang="bg-BG" sz="1800" dirty="0">
                <a:effectLst/>
                <a:ea typeface="Calibri" panose="020F0502020204030204" pitchFamily="34" charset="0"/>
              </a:rPr>
              <a:t>интерпретиране и оценяване на статистическа информация, представена с графики или с диаграми </a:t>
            </a:r>
            <a:r>
              <a:rPr lang="bg-BG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(задачи 3, 5,12). 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bg-BG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Обаче </a:t>
            </a:r>
            <a:r>
              <a:rPr lang="bg-BG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само една четвърт</a:t>
            </a:r>
            <a:r>
              <a:rPr lang="bg-BG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от учениците са се справили със задачи, насочени към </a:t>
            </a:r>
            <a:r>
              <a:rPr lang="bg-BG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финансова грамотност или свързани с конкретна практическа ситуация</a:t>
            </a:r>
            <a:r>
              <a:rPr lang="bg-BG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(задачи 9, 10 и 13). Макар и това да са компетентности, заложени в учебните програми, явно са нужни по-целенасочени усилия в ежедневната работа за придобиването им.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bg-BG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Първата задача с отворен отговор, отново описваща реална практическа ситуация, е решавана от </a:t>
            </a:r>
            <a:r>
              <a:rPr lang="bg-BG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малко над 1/3 </a:t>
            </a:r>
            <a:r>
              <a:rPr lang="bg-BG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от учениците, като постигнатият от тях среден брой точки е </a:t>
            </a:r>
            <a:r>
              <a:rPr lang="bg-BG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4,4 от 20</a:t>
            </a:r>
            <a:r>
              <a:rPr lang="bg-BG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Втората задача с отворен отговор е традиционна геометрична задача и е решавана от повече от половината ученици, като и с трите подусловия успешно са се справили само 8,42%.</a:t>
            </a:r>
          </a:p>
        </p:txBody>
      </p:sp>
    </p:spTree>
    <p:extLst>
      <p:ext uri="{BB962C8B-B14F-4D97-AF65-F5344CB8AC3E}">
        <p14:creationId xmlns:p14="http://schemas.microsoft.com/office/powerpoint/2010/main" val="7691116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FFA54F-5337-4346-B743-3C5A555E8D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791570"/>
            <a:ext cx="10271305" cy="627796"/>
          </a:xfrm>
        </p:spPr>
        <p:txBody>
          <a:bodyPr>
            <a:normAutofit/>
          </a:bodyPr>
          <a:lstStyle/>
          <a:p>
            <a:pPr algn="ctr"/>
            <a:r>
              <a:rPr lang="bg-BG" sz="2400" b="1" i="1" dirty="0"/>
              <a:t>НЯКОИ ПРИМЕРИ ЗА ЗАДАЧИ ПО МАТЕМАТИКА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CD1C4C-53A9-48C9-B948-C701788C51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81287"/>
            <a:ext cx="4402768" cy="4185144"/>
          </a:xfrm>
        </p:spPr>
        <p:txBody>
          <a:bodyPr>
            <a:normAutofit fontScale="92500" lnSpcReduction="10000"/>
          </a:bodyPr>
          <a:lstStyle/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en-US" sz="1800" b="0" i="0" u="none" strike="noStrike" baseline="0" dirty="0"/>
              <a:t>9. </a:t>
            </a:r>
            <a:r>
              <a:rPr lang="ru-RU" sz="1800" b="0" i="0" u="none" strike="noStrike" baseline="0" dirty="0"/>
              <a:t>В едно футболно състезание участват 10 отбора, като всеки от тях трябва да изиграе по</a:t>
            </a:r>
          </a:p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ru-RU" sz="1800" b="0" i="0" u="none" strike="noStrike" baseline="0" dirty="0"/>
              <a:t>един мач с всеки от останалите отбори. Колко мача общо ще бъдат изиграни в това</a:t>
            </a:r>
          </a:p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bg-BG" sz="1800" b="0" i="0" u="none" strike="noStrike" baseline="0" dirty="0"/>
              <a:t>първенство?</a:t>
            </a:r>
          </a:p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bg-BG" sz="1800" b="0" i="0" u="none" strike="noStrike" baseline="0" dirty="0"/>
              <a:t>А) 100</a:t>
            </a:r>
          </a:p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bg-BG" sz="1800" b="0" i="0" u="none" strike="noStrike" baseline="0" dirty="0"/>
              <a:t>Б) 90</a:t>
            </a:r>
          </a:p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bg-BG" sz="1800" b="0" i="0" u="none" strike="noStrike" baseline="0" dirty="0"/>
              <a:t>В) 50</a:t>
            </a:r>
          </a:p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bg-BG" sz="1800" b="0" i="0" u="none" strike="noStrike" baseline="0" dirty="0"/>
              <a:t>Г) 45</a:t>
            </a:r>
          </a:p>
          <a:p>
            <a:pPr algn="l">
              <a:spcBef>
                <a:spcPts val="0"/>
              </a:spcBef>
              <a:spcAft>
                <a:spcPts val="0"/>
              </a:spcAft>
            </a:pPr>
            <a:endParaRPr lang="ru-RU" sz="1800" b="0" i="0" u="none" strike="noStrike" baseline="0" dirty="0"/>
          </a:p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ru-RU" sz="1800" b="0" i="0" u="none" strike="noStrike" baseline="0" dirty="0"/>
              <a:t>10. Цената на стока се увеличава с един и същ процент в две последователни години, така че от 1 лв. цената ѝ в края на втората година се повишава на 1, 44 лв. Годишният процент</a:t>
            </a:r>
          </a:p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ru-RU" sz="1800" b="0" i="0" u="none" strike="noStrike" baseline="0" dirty="0"/>
              <a:t>на увеличение на цената е:</a:t>
            </a:r>
          </a:p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bg-BG" sz="1800" b="0" i="0" u="none" strike="noStrike" baseline="0" dirty="0"/>
              <a:t>А) 15%</a:t>
            </a:r>
          </a:p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bg-BG" sz="1800" b="0" i="0" u="none" strike="noStrike" baseline="0" dirty="0"/>
              <a:t>Б) 20%</a:t>
            </a:r>
          </a:p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bg-BG" sz="1800" b="0" i="0" u="none" strike="noStrike" baseline="0" dirty="0"/>
              <a:t>В) 22%</a:t>
            </a:r>
          </a:p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bg-BG" sz="1800" b="0" i="0" u="none" strike="noStrike" baseline="0" dirty="0"/>
              <a:t>Г) 44%</a:t>
            </a:r>
            <a:endParaRPr lang="bg-BG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8DFE5F7-2C58-48BB-B35B-C5769067B93F}"/>
              </a:ext>
            </a:extLst>
          </p:cNvPr>
          <p:cNvSpPr txBox="1"/>
          <p:nvPr/>
        </p:nvSpPr>
        <p:spPr>
          <a:xfrm>
            <a:off x="5745707" y="1881286"/>
            <a:ext cx="6305266" cy="40472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ru-RU" sz="1500" b="0" i="0" u="none" strike="noStrike" baseline="0" dirty="0">
                <a:latin typeface="CIDFont+F3"/>
              </a:rPr>
              <a:t>12. Височината на дърво може да се определи, като в едно и също време на деня се измери дължината на сянката на човек и тази на дърво</a:t>
            </a:r>
            <a:r>
              <a:rPr lang="ru-RU" sz="1500" b="0" i="0" u="none" strike="noStrike" baseline="0" dirty="0">
                <a:latin typeface="TimesNewRomanPSMT"/>
              </a:rPr>
              <a:t>то</a:t>
            </a:r>
            <a:r>
              <a:rPr lang="ru-RU" sz="1500" b="0" i="0" u="none" strike="noStrike" baseline="0" dirty="0">
                <a:latin typeface="CIDFont+F3"/>
              </a:rPr>
              <a:t>. Сянката на човек с ръст 1,80 m е 60 cm, а сянката на дървото е 9 m. Колко метра е височината на дървото?</a:t>
            </a:r>
          </a:p>
          <a:p>
            <a:pPr algn="l"/>
            <a:r>
              <a:rPr lang="bg-BG" sz="1500" b="0" i="0" u="none" strike="noStrike" baseline="0" dirty="0">
                <a:latin typeface="CIDFont+F3"/>
              </a:rPr>
              <a:t>А) 16</a:t>
            </a:r>
          </a:p>
          <a:p>
            <a:pPr algn="l"/>
            <a:r>
              <a:rPr lang="bg-BG" sz="1500" b="0" i="0" u="none" strike="noStrike" baseline="0" dirty="0">
                <a:latin typeface="CIDFont+F3"/>
              </a:rPr>
              <a:t>Б) 18</a:t>
            </a:r>
          </a:p>
          <a:p>
            <a:pPr algn="l"/>
            <a:r>
              <a:rPr lang="bg-BG" sz="1500" b="0" i="0" u="none" strike="noStrike" baseline="0" dirty="0">
                <a:latin typeface="CIDFont+F3"/>
              </a:rPr>
              <a:t>В) 27</a:t>
            </a:r>
          </a:p>
          <a:p>
            <a:pPr algn="l"/>
            <a:r>
              <a:rPr lang="bg-BG" sz="1500" b="0" i="0" u="none" strike="noStrike" baseline="0" dirty="0">
                <a:latin typeface="CIDFont+F3"/>
              </a:rPr>
              <a:t>Г) 30</a:t>
            </a:r>
            <a:endParaRPr lang="ru-RU" sz="1500" b="0" i="0" u="none" strike="noStrike" baseline="0" dirty="0"/>
          </a:p>
          <a:p>
            <a:pPr algn="l"/>
            <a:endParaRPr lang="ru-RU" sz="1500" b="0" i="0" u="none" strike="noStrike" baseline="0" dirty="0"/>
          </a:p>
          <a:p>
            <a:pPr algn="l"/>
            <a:endParaRPr lang="ru-RU" sz="1500" dirty="0"/>
          </a:p>
          <a:p>
            <a:pPr algn="l"/>
            <a:endParaRPr lang="ru-RU" sz="1500" b="0" i="0" u="none" strike="noStrike" baseline="0" dirty="0"/>
          </a:p>
          <a:p>
            <a:pPr algn="l"/>
            <a:r>
              <a:rPr lang="ru-RU" sz="1500" b="0" i="0" u="none" strike="noStrike" baseline="0" dirty="0"/>
              <a:t>16. Детски конструктор се състои от определен брой елементи. Мишо сглобявал елементите на конструктора като всеки ден сглобявал с d елемента повече от предходния ден. На 12 -тия ден Мишо сглобил толкова елемента, колкото общо е сглобил за първите четири дни. На 16 -тия ден Мишо сглобил 50 елемента, а на 25 -тия ден довършил сглобяването на конструктора. От колко елемента се състои този конструктор?</a:t>
            </a:r>
            <a:endParaRPr lang="bg-BG" sz="150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7FC36FA-015D-499F-9F17-7A196FEFB2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10500" y="2730909"/>
            <a:ext cx="1376516" cy="13961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08504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3A38AD-1362-4664-A6A5-D1D0516BB83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g-BG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Резултати на РЕГИОНАЛНО равнище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8716730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D8FB94-4557-4B44-8280-2712AD3C70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4"/>
            <a:ext cx="9889168" cy="1119116"/>
          </a:xfrm>
        </p:spPr>
        <p:txBody>
          <a:bodyPr>
            <a:normAutofit/>
          </a:bodyPr>
          <a:lstStyle/>
          <a:p>
            <a:pPr algn="ctr"/>
            <a:r>
              <a:rPr lang="bg-BG" sz="2400" b="1" i="1" dirty="0"/>
              <a:t>РЕЗУЛТАТИ ПО РЕГИОНИ В ТОЧКИ</a:t>
            </a:r>
            <a:br>
              <a:rPr lang="bg-BG" sz="2400" b="1" i="1" dirty="0"/>
            </a:br>
            <a:endParaRPr lang="bg-BG" sz="2400" b="1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E9CAB6F2-459E-450C-88C4-23956DB4ED7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14372949"/>
              </p:ext>
            </p:extLst>
          </p:nvPr>
        </p:nvGraphicFramePr>
        <p:xfrm>
          <a:off x="1096963" y="1846263"/>
          <a:ext cx="10058400" cy="4022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9163981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379</TotalTime>
  <Words>799</Words>
  <Application>Microsoft Office PowerPoint</Application>
  <PresentationFormat>Widescreen</PresentationFormat>
  <Paragraphs>48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Calibri</vt:lpstr>
      <vt:lpstr>Calibri Light</vt:lpstr>
      <vt:lpstr>CIDFont+F3</vt:lpstr>
      <vt:lpstr>Symbol</vt:lpstr>
      <vt:lpstr>TimesNewRomanPSMT</vt:lpstr>
      <vt:lpstr>Retrospect</vt:lpstr>
      <vt:lpstr>РЕЗУЛТАТИ ОТ НВО В КРАЯ НА Х КЛАС</vt:lpstr>
      <vt:lpstr>PowerPoint Presentation</vt:lpstr>
      <vt:lpstr> РЕЗУЛТАТИ ОТ НВО10 В ТРИ ПОРЕДНИ ГОДИНИ (В ТОЧКИ)</vt:lpstr>
      <vt:lpstr>МАЛКО СТАТИСТИКА</vt:lpstr>
      <vt:lpstr>НАБЛЮДЕНИЯ ВЪРХУ РЕЗУЛТАТИТЕ ПО БЕЛ</vt:lpstr>
      <vt:lpstr>НАБЛЮДЕНИЯ ВЪРХУ РЕЗУЛТАТИТЕ ПО МАТЕМАТИКА</vt:lpstr>
      <vt:lpstr>НЯКОИ ПРИМЕРИ ЗА ЗАДАЧИ ПО МАТЕМАТИКА</vt:lpstr>
      <vt:lpstr>PowerPoint Presentation</vt:lpstr>
      <vt:lpstr>РЕЗУЛТАТИ ПО РЕГИОНИ В ТОЧКИ </vt:lpstr>
      <vt:lpstr>РАЗЛИКА В РЕЗУЛТАТИТЕ ПО РЕГИОНИ В СРАВНЕНИЕ С 2023 Г.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НАЦИОНАЛНА ПРОГРАМА  „СИСТЕМА ЗА НАЦИОНАЛНО СТАНДАРТИЗИРАНО ВЪНШНО ОЦЕНЯВАНЕ“</dc:title>
  <dc:creator>Silviya Stoicheva</dc:creator>
  <cp:lastModifiedBy>Evgeniya D Kostadinova</cp:lastModifiedBy>
  <cp:revision>52</cp:revision>
  <dcterms:created xsi:type="dcterms:W3CDTF">2024-04-08T13:12:18Z</dcterms:created>
  <dcterms:modified xsi:type="dcterms:W3CDTF">2024-06-20T13:28:57Z</dcterms:modified>
</cp:coreProperties>
</file>